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95" r:id="rId2"/>
    <p:sldId id="299" r:id="rId3"/>
    <p:sldId id="301" r:id="rId4"/>
    <p:sldId id="305" r:id="rId5"/>
    <p:sldId id="304" r:id="rId6"/>
    <p:sldId id="306" r:id="rId7"/>
    <p:sldId id="312" r:id="rId8"/>
    <p:sldId id="313" r:id="rId9"/>
    <p:sldId id="308" r:id="rId10"/>
    <p:sldId id="309" r:id="rId11"/>
    <p:sldId id="310" r:id="rId12"/>
    <p:sldId id="300" r:id="rId13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49C"/>
    <a:srgbClr val="443B8F"/>
    <a:srgbClr val="084584"/>
    <a:srgbClr val="0B1035"/>
    <a:srgbClr val="0070C0"/>
    <a:srgbClr val="09193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983" autoAdjust="0"/>
  </p:normalViewPr>
  <p:slideViewPr>
    <p:cSldViewPr>
      <p:cViewPr varScale="1">
        <p:scale>
          <a:sx n="150" d="100"/>
          <a:sy n="150" d="100"/>
        </p:scale>
        <p:origin x="474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327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8A5BC-4704-4479-B663-A90B386EA540}" type="datetimeFigureOut">
              <a:rPr lang="pl-PL" smtClean="0"/>
              <a:t>2023-02-28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82D3B-6953-4A28-87DA-8587FF046B6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8414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 userDrawn="1"/>
        </p:nvSpPr>
        <p:spPr>
          <a:xfrm>
            <a:off x="611560" y="3219822"/>
            <a:ext cx="7776864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87624" y="3363838"/>
            <a:ext cx="6584776" cy="1225302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218110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549322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939902"/>
            <a:ext cx="6400800" cy="68935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Dziękuję za uwagę</a:t>
            </a:r>
          </a:p>
        </p:txBody>
      </p:sp>
    </p:spTree>
    <p:extLst>
      <p:ext uri="{BB962C8B-B14F-4D97-AF65-F5344CB8AC3E}">
        <p14:creationId xmlns:p14="http://schemas.microsoft.com/office/powerpoint/2010/main" val="146297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  <p:sldLayoutId id="2147483668" r:id="rId3"/>
    <p:sldLayoutId id="214748366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616EA61F-CD10-4BB6-8A4C-56D0155916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27A697DB-349D-4BBE-8C65-C98A8682E2BA}"/>
              </a:ext>
            </a:extLst>
          </p:cNvPr>
          <p:cNvSpPr txBox="1"/>
          <p:nvPr/>
        </p:nvSpPr>
        <p:spPr>
          <a:xfrm>
            <a:off x="503548" y="1786920"/>
            <a:ext cx="813690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700" b="1" dirty="0">
                <a:solidFill>
                  <a:schemeClr val="bg1"/>
                </a:solidFill>
              </a:rPr>
              <a:t>Metodyka stawek jednostkowych </a:t>
            </a:r>
            <a:br>
              <a:rPr lang="pl-PL" sz="3700" b="1" dirty="0">
                <a:solidFill>
                  <a:schemeClr val="bg1"/>
                </a:solidFill>
              </a:rPr>
            </a:br>
            <a:r>
              <a:rPr lang="pl-PL" sz="3700" b="1" dirty="0">
                <a:solidFill>
                  <a:schemeClr val="bg1"/>
                </a:solidFill>
              </a:rPr>
              <a:t>w projektach dotyczących </a:t>
            </a:r>
          </a:p>
          <a:p>
            <a:pPr algn="ctr"/>
            <a:r>
              <a:rPr lang="pl-PL" sz="3700" b="1" dirty="0">
                <a:solidFill>
                  <a:schemeClr val="bg1"/>
                </a:solidFill>
              </a:rPr>
              <a:t>budowy sieci szerokopasmowych</a:t>
            </a:r>
          </a:p>
        </p:txBody>
      </p:sp>
    </p:spTree>
    <p:extLst>
      <p:ext uri="{BB962C8B-B14F-4D97-AF65-F5344CB8AC3E}">
        <p14:creationId xmlns:p14="http://schemas.microsoft.com/office/powerpoint/2010/main" val="3188918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>
            <a:extLst>
              <a:ext uri="{FF2B5EF4-FFF2-40B4-BE49-F238E27FC236}">
                <a16:creationId xmlns:a16="http://schemas.microsoft.com/office/drawing/2014/main" id="{3E4CE485-D6F7-723F-AC45-9C5D78856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0341"/>
            <a:ext cx="9180512" cy="73315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7B69D4EA-66C1-BB83-F173-5CFAB756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925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BFB6FBD-3E11-C055-A59C-AED6002E630D}"/>
              </a:ext>
            </a:extLst>
          </p:cNvPr>
          <p:cNvSpPr txBox="1"/>
          <p:nvPr/>
        </p:nvSpPr>
        <p:spPr>
          <a:xfrm>
            <a:off x="179512" y="213794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Weryfikacja wykonania stawki jednostkowej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8BF2CD1-6FCC-F819-93F9-13C00974C474}"/>
              </a:ext>
            </a:extLst>
          </p:cNvPr>
          <p:cNvSpPr txBox="1"/>
          <p:nvPr/>
        </p:nvSpPr>
        <p:spPr>
          <a:xfrm>
            <a:off x="151756" y="980109"/>
            <a:ext cx="8884739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600" dirty="0"/>
              <a:t>Wykonanie określonego w umowie o dofinansowanie wskaźnika produktu będzie weryfikowane przez JW z wykorzystaniem </a:t>
            </a:r>
            <a:r>
              <a:rPr lang="pl-PL" sz="1600" dirty="0">
                <a:solidFill>
                  <a:srgbClr val="24249C"/>
                </a:solidFill>
              </a:rPr>
              <a:t>systemu do monitorowania projektów SIMBA</a:t>
            </a:r>
            <a:r>
              <a:rPr lang="pl-PL" sz="1600" dirty="0"/>
              <a:t>. 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000" dirty="0"/>
              <a:t> 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600" dirty="0"/>
              <a:t>W celu rozliczenia punktów adresowych będą brane pod uwagę: </a:t>
            </a:r>
          </a:p>
          <a:p>
            <a:pPr marL="285750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600" dirty="0"/>
              <a:t>protokoły odbioru prac lub innych równoważnych dowodów;</a:t>
            </a:r>
          </a:p>
          <a:p>
            <a:pPr marL="285750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600" dirty="0"/>
              <a:t>dokumentacja powykonawcza;</a:t>
            </a:r>
          </a:p>
          <a:p>
            <a:pPr marL="285750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600" dirty="0"/>
              <a:t>projekty wybudowanej sieci w postaci wektorowej SHP;</a:t>
            </a:r>
          </a:p>
          <a:p>
            <a:pPr marL="285750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600" dirty="0"/>
              <a:t>dokument przyjęcia środka trwałego – OT;</a:t>
            </a:r>
          </a:p>
          <a:p>
            <a:pPr marL="285750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600" dirty="0"/>
              <a:t>lub inne równoważne – np. oświadczenie projektanta/geodety o zgłoszeniu do zasobów.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000" dirty="0"/>
              <a:t> 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600" dirty="0"/>
              <a:t>Ponadto zarówno w trakcie realizacji przedsięwzięcia, jak i na jego zakończenie planowane są </a:t>
            </a:r>
            <a:r>
              <a:rPr lang="pl-PL" sz="1600" dirty="0">
                <a:solidFill>
                  <a:srgbClr val="24249C"/>
                </a:solidFill>
              </a:rPr>
              <a:t>kontrole techniczne weryfikujące poprawność i zgodność wybudowanej infrastruktury </a:t>
            </a:r>
            <a:r>
              <a:rPr lang="pl-PL" sz="1600" dirty="0"/>
              <a:t>z założeniami przedsięwzięcia.  </a:t>
            </a:r>
          </a:p>
        </p:txBody>
      </p:sp>
    </p:spTree>
    <p:extLst>
      <p:ext uri="{BB962C8B-B14F-4D97-AF65-F5344CB8AC3E}">
        <p14:creationId xmlns:p14="http://schemas.microsoft.com/office/powerpoint/2010/main" val="888132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>
            <a:extLst>
              <a:ext uri="{FF2B5EF4-FFF2-40B4-BE49-F238E27FC236}">
                <a16:creationId xmlns:a16="http://schemas.microsoft.com/office/drawing/2014/main" id="{3E4CE485-D6F7-723F-AC45-9C5D78856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0341"/>
            <a:ext cx="9180512" cy="73315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7B69D4EA-66C1-BB83-F173-5CFAB756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925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BFB6FBD-3E11-C055-A59C-AED6002E630D}"/>
              </a:ext>
            </a:extLst>
          </p:cNvPr>
          <p:cNvSpPr txBox="1"/>
          <p:nvPr/>
        </p:nvSpPr>
        <p:spPr>
          <a:xfrm>
            <a:off x="179512" y="213794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Indeksacja stawki jednostkowej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8BF2CD1-6FCC-F819-93F9-13C00974C474}"/>
              </a:ext>
            </a:extLst>
          </p:cNvPr>
          <p:cNvSpPr txBox="1"/>
          <p:nvPr/>
        </p:nvSpPr>
        <p:spPr>
          <a:xfrm>
            <a:off x="179512" y="1419622"/>
            <a:ext cx="8781693" cy="229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2000" dirty="0"/>
              <a:t>Biorąc pod uwagę </a:t>
            </a:r>
            <a:r>
              <a:rPr lang="pl-PL" sz="2000" dirty="0">
                <a:solidFill>
                  <a:srgbClr val="24249C"/>
                </a:solidFill>
              </a:rPr>
              <a:t>wieloletni okres realizacji przedsięwzięć </a:t>
            </a:r>
            <a:r>
              <a:rPr lang="pl-PL" sz="2000" dirty="0"/>
              <a:t>inwestycyjnych i dość znaczące </a:t>
            </a:r>
            <a:r>
              <a:rPr lang="pl-PL" sz="2000" dirty="0">
                <a:solidFill>
                  <a:srgbClr val="24249C"/>
                </a:solidFill>
              </a:rPr>
              <a:t>ryzyko zjawiska inflacji </a:t>
            </a:r>
            <a:r>
              <a:rPr lang="pl-PL" sz="2000" dirty="0"/>
              <a:t>do metodyki wprowadzono możliwość </a:t>
            </a:r>
            <a:r>
              <a:rPr lang="pl-PL" sz="2000" dirty="0">
                <a:solidFill>
                  <a:srgbClr val="24249C"/>
                </a:solidFill>
              </a:rPr>
              <a:t>indeksacji stawki jednostkowej</a:t>
            </a:r>
            <a:r>
              <a:rPr lang="pl-PL" sz="2000" dirty="0"/>
              <a:t>. 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endParaRPr lang="pl-PL" sz="2000" dirty="0"/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2000" dirty="0"/>
              <a:t>Rozwiązanie to zakłada indeksację nie tylko w odniesieniu dla przyszłych naborów, lecz także dla zawartych umów o dofinansowanie. Indeksacja będzie odnosiła się </a:t>
            </a:r>
            <a:r>
              <a:rPr lang="pl-PL" sz="2000" dirty="0">
                <a:solidFill>
                  <a:srgbClr val="24249C"/>
                </a:solidFill>
              </a:rPr>
              <a:t>wyłącznie do kosztów przyszłych</a:t>
            </a:r>
            <a:r>
              <a:rPr lang="pl-PL" sz="2000" dirty="0"/>
              <a:t>, a rozliczone już etapy prac nie będą jej podlegały.</a:t>
            </a:r>
          </a:p>
        </p:txBody>
      </p:sp>
    </p:spTree>
    <p:extLst>
      <p:ext uri="{BB962C8B-B14F-4D97-AF65-F5344CB8AC3E}">
        <p14:creationId xmlns:p14="http://schemas.microsoft.com/office/powerpoint/2010/main" val="503111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616EA61F-CD10-4BB6-8A4C-56D0155916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27A697DB-349D-4BBE-8C65-C98A8682E2BA}"/>
              </a:ext>
            </a:extLst>
          </p:cNvPr>
          <p:cNvSpPr txBox="1"/>
          <p:nvPr/>
        </p:nvSpPr>
        <p:spPr>
          <a:xfrm>
            <a:off x="503548" y="2187029"/>
            <a:ext cx="81369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5000" b="1" dirty="0">
                <a:solidFill>
                  <a:schemeClr val="bg1"/>
                </a:solidFill>
              </a:rPr>
              <a:t>Dziękuję za uwagę</a:t>
            </a:r>
          </a:p>
        </p:txBody>
      </p:sp>
    </p:spTree>
    <p:extLst>
      <p:ext uri="{BB962C8B-B14F-4D97-AF65-F5344CB8AC3E}">
        <p14:creationId xmlns:p14="http://schemas.microsoft.com/office/powerpoint/2010/main" val="616015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>
            <a:extLst>
              <a:ext uri="{FF2B5EF4-FFF2-40B4-BE49-F238E27FC236}">
                <a16:creationId xmlns:a16="http://schemas.microsoft.com/office/drawing/2014/main" id="{3E4CE485-D6F7-723F-AC45-9C5D78856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0341"/>
            <a:ext cx="9180512" cy="73315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7B69D4EA-66C1-BB83-F173-5CFAB756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925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BFB6FBD-3E11-C055-A59C-AED6002E630D}"/>
              </a:ext>
            </a:extLst>
          </p:cNvPr>
          <p:cNvSpPr txBox="1"/>
          <p:nvPr/>
        </p:nvSpPr>
        <p:spPr>
          <a:xfrm>
            <a:off x="179512" y="213794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Uproszczone metody rozliczania wydatków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8BF2CD1-6FCC-F819-93F9-13C00974C474}"/>
              </a:ext>
            </a:extLst>
          </p:cNvPr>
          <p:cNvSpPr txBox="1"/>
          <p:nvPr/>
        </p:nvSpPr>
        <p:spPr>
          <a:xfrm>
            <a:off x="323528" y="1195009"/>
            <a:ext cx="8424936" cy="26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2000" dirty="0"/>
              <a:t>Wydatki związane z realizacją programów finansowanych z funduszy strukturalnych mogą być rozliczane na podstawie zwrotu rzeczywiście poniesionych kosztów lub w oparciu o metody uproszczone, do których zalicza się m.in.:</a:t>
            </a:r>
          </a:p>
          <a:p>
            <a:pPr marL="800100" lvl="1" indent="-34290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rgbClr val="24249C"/>
                </a:solidFill>
              </a:rPr>
              <a:t>stawki jednostkowe;</a:t>
            </a:r>
          </a:p>
          <a:p>
            <a:pPr marL="800100" lvl="1" indent="-34290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rgbClr val="24249C"/>
                </a:solidFill>
              </a:rPr>
              <a:t>kwoty ryczałtowe;</a:t>
            </a:r>
          </a:p>
          <a:p>
            <a:pPr marL="800100" lvl="1" indent="-34290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rgbClr val="24249C"/>
                </a:solidFill>
              </a:rPr>
              <a:t>stawki ryczałtowe.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0576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>
            <a:extLst>
              <a:ext uri="{FF2B5EF4-FFF2-40B4-BE49-F238E27FC236}">
                <a16:creationId xmlns:a16="http://schemas.microsoft.com/office/drawing/2014/main" id="{3E4CE485-D6F7-723F-AC45-9C5D78856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0341"/>
            <a:ext cx="9180512" cy="73315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7B69D4EA-66C1-BB83-F173-5CFAB756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925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BFB6FBD-3E11-C055-A59C-AED6002E630D}"/>
              </a:ext>
            </a:extLst>
          </p:cNvPr>
          <p:cNvSpPr txBox="1"/>
          <p:nvPr/>
        </p:nvSpPr>
        <p:spPr>
          <a:xfrm>
            <a:off x="179512" y="213794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Uproszczone metody rozliczania wydatków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8BF2CD1-6FCC-F819-93F9-13C00974C474}"/>
              </a:ext>
            </a:extLst>
          </p:cNvPr>
          <p:cNvSpPr txBox="1"/>
          <p:nvPr/>
        </p:nvSpPr>
        <p:spPr>
          <a:xfrm>
            <a:off x="107504" y="1276523"/>
            <a:ext cx="8836541" cy="259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900" dirty="0">
                <a:solidFill>
                  <a:srgbClr val="24249C"/>
                </a:solidFill>
              </a:rPr>
              <a:t>Rekomendowane</a:t>
            </a:r>
            <a:r>
              <a:rPr lang="pl-PL" sz="1900" dirty="0"/>
              <a:t> przez Komisję Europejską oraz Europejski Trybunał Obrachunkowy</a:t>
            </a:r>
            <a:br>
              <a:rPr lang="pl-PL" sz="1900" dirty="0"/>
            </a:br>
            <a:r>
              <a:rPr lang="pl-PL" sz="700" dirty="0"/>
              <a:t> </a:t>
            </a:r>
            <a:endParaRPr lang="pl-PL" sz="500" dirty="0"/>
          </a:p>
          <a:p>
            <a:pPr marL="342900" indent="-34290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900" dirty="0">
                <a:solidFill>
                  <a:srgbClr val="24249C"/>
                </a:solidFill>
              </a:rPr>
              <a:t>Znaczące odciążenie administracyjne </a:t>
            </a:r>
            <a:r>
              <a:rPr lang="pl-PL" sz="1900" dirty="0"/>
              <a:t>dla beneficjentów oraz instytucji wdrażających programy finansowane z funduszy strukturalnych – ułatwienie rozliczenia powtarzalnych i jednorodnych oraz potwierdzonych wieloma dokumentami kosztów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700" dirty="0"/>
              <a:t> </a:t>
            </a:r>
          </a:p>
          <a:p>
            <a:pPr marL="342900" indent="-34290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900" dirty="0">
                <a:solidFill>
                  <a:srgbClr val="24249C"/>
                </a:solidFill>
              </a:rPr>
              <a:t>Skupienie się na osiąganiu rezultatów </a:t>
            </a:r>
            <a:r>
              <a:rPr lang="pl-PL" sz="1900" dirty="0"/>
              <a:t>poszczególnych interwencji 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700" dirty="0"/>
              <a:t> </a:t>
            </a:r>
          </a:p>
          <a:p>
            <a:pPr marL="342900" indent="-34290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900" dirty="0">
                <a:solidFill>
                  <a:srgbClr val="24249C"/>
                </a:solidFill>
              </a:rPr>
              <a:t>Zmniejszenie nieprawidłowości </a:t>
            </a:r>
            <a:r>
              <a:rPr lang="pl-PL" sz="1900" dirty="0"/>
              <a:t>tj. ograniczenie ryzyka błędów przy rozliczaniu wniosków o płatność</a:t>
            </a:r>
          </a:p>
        </p:txBody>
      </p:sp>
    </p:spTree>
    <p:extLst>
      <p:ext uri="{BB962C8B-B14F-4D97-AF65-F5344CB8AC3E}">
        <p14:creationId xmlns:p14="http://schemas.microsoft.com/office/powerpoint/2010/main" val="227384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>
            <a:extLst>
              <a:ext uri="{FF2B5EF4-FFF2-40B4-BE49-F238E27FC236}">
                <a16:creationId xmlns:a16="http://schemas.microsoft.com/office/drawing/2014/main" id="{3E4CE485-D6F7-723F-AC45-9C5D78856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0341"/>
            <a:ext cx="9180512" cy="73315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7B69D4EA-66C1-BB83-F173-5CFAB756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925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BFB6FBD-3E11-C055-A59C-AED6002E630D}"/>
              </a:ext>
            </a:extLst>
          </p:cNvPr>
          <p:cNvSpPr txBox="1"/>
          <p:nvPr/>
        </p:nvSpPr>
        <p:spPr>
          <a:xfrm>
            <a:off x="179512" y="213794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Stawka jednostkowa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8BF2CD1-6FCC-F819-93F9-13C00974C474}"/>
              </a:ext>
            </a:extLst>
          </p:cNvPr>
          <p:cNvSpPr txBox="1"/>
          <p:nvPr/>
        </p:nvSpPr>
        <p:spPr>
          <a:xfrm>
            <a:off x="179512" y="1114941"/>
            <a:ext cx="8711523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2000" dirty="0"/>
              <a:t>Stawka jednostkowa to </a:t>
            </a:r>
            <a:r>
              <a:rPr lang="pl-PL" sz="2000" dirty="0">
                <a:solidFill>
                  <a:srgbClr val="24249C"/>
                </a:solidFill>
              </a:rPr>
              <a:t>uśredniony koszt jednostkowy wybudowania sieci szerokopasmowego dostępu do </a:t>
            </a:r>
            <a:r>
              <a:rPr lang="pl-PL" sz="2000" dirty="0" err="1">
                <a:solidFill>
                  <a:srgbClr val="24249C"/>
                </a:solidFill>
              </a:rPr>
              <a:t>internetu</a:t>
            </a:r>
            <a:r>
              <a:rPr lang="pl-PL" sz="2000" dirty="0">
                <a:solidFill>
                  <a:srgbClr val="24249C"/>
                </a:solidFill>
              </a:rPr>
              <a:t> do punktów adresowych z określonej grupy/kategorii budynków</a:t>
            </a:r>
            <a:r>
              <a:rPr lang="pl-PL" sz="2000" dirty="0"/>
              <a:t>, dla których wyliczone koszty z modelu (aplikacji MKP) przy zastosowaniu tych samych danych wejściowych, uwzględnieniu tych samych zmiennych oraz określeniu tych samych parametrów wykazują zbliżony lub taki sam koszt inwestycyjny – lukę inwestycyjną.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endParaRPr lang="pl-PL" sz="2000" dirty="0"/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2000" dirty="0"/>
              <a:t>Stawka jednostkowa nie jest zatem maksymalną kwotą, która może być przeznaczona na pomoc w danym projekcie. </a:t>
            </a:r>
          </a:p>
        </p:txBody>
      </p:sp>
    </p:spTree>
    <p:extLst>
      <p:ext uri="{BB962C8B-B14F-4D97-AF65-F5344CB8AC3E}">
        <p14:creationId xmlns:p14="http://schemas.microsoft.com/office/powerpoint/2010/main" val="2374587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>
            <a:extLst>
              <a:ext uri="{FF2B5EF4-FFF2-40B4-BE49-F238E27FC236}">
                <a16:creationId xmlns:a16="http://schemas.microsoft.com/office/drawing/2014/main" id="{3E4CE485-D6F7-723F-AC45-9C5D78856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0341"/>
            <a:ext cx="9180512" cy="73315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7B69D4EA-66C1-BB83-F173-5CFAB756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925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BFB6FBD-3E11-C055-A59C-AED6002E630D}"/>
              </a:ext>
            </a:extLst>
          </p:cNvPr>
          <p:cNvSpPr txBox="1"/>
          <p:nvPr/>
        </p:nvSpPr>
        <p:spPr>
          <a:xfrm>
            <a:off x="179512" y="213794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Warunki kwalifikowalności*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8BF2CD1-6FCC-F819-93F9-13C00974C474}"/>
              </a:ext>
            </a:extLst>
          </p:cNvPr>
          <p:cNvSpPr txBox="1"/>
          <p:nvPr/>
        </p:nvSpPr>
        <p:spPr>
          <a:xfrm>
            <a:off x="107504" y="960134"/>
            <a:ext cx="8856984" cy="3221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500" dirty="0"/>
              <a:t>Wydatki rozliczane z zastosowaniem stawek jednostkowych oraz produkty wytworzone w ramach projektów muszą spełniać następujące warunki:</a:t>
            </a:r>
          </a:p>
          <a:p>
            <a:pPr marL="342900" indent="-342900">
              <a:spcBef>
                <a:spcPts val="115"/>
              </a:spcBef>
              <a:spcAft>
                <a:spcPts val="115"/>
              </a:spcAft>
              <a:buFont typeface="+mj-lt"/>
              <a:buAutoNum type="arabicParenR"/>
            </a:pPr>
            <a:r>
              <a:rPr lang="pl-PL" sz="1500" dirty="0"/>
              <a:t>powinny zostać rzeczywiście </a:t>
            </a:r>
            <a:r>
              <a:rPr lang="pl-PL" sz="1500" dirty="0">
                <a:solidFill>
                  <a:srgbClr val="24249C"/>
                </a:solidFill>
              </a:rPr>
              <a:t>wykorzystane lub wytworzone w okresie ustalonym w umowie o dofinansowanie</a:t>
            </a:r>
            <a:r>
              <a:rPr lang="pl-PL" sz="1500" dirty="0"/>
              <a:t>, w szczególności nie mogą zostać objęte kwalifikowalnością prace, towary lub usługi, których realizacja rozpoczęła się </a:t>
            </a:r>
            <a:r>
              <a:rPr lang="pl-PL" sz="1500" dirty="0">
                <a:solidFill>
                  <a:srgbClr val="24249C"/>
                </a:solidFill>
              </a:rPr>
              <a:t>przed dniem złożenia przez wnioskodawcę wniosku o dofinansowanie </a:t>
            </a:r>
            <a:r>
              <a:rPr lang="pl-PL" sz="1500" dirty="0"/>
              <a:t>– zgodnie z tzw. efektem zachęty;</a:t>
            </a:r>
          </a:p>
          <a:p>
            <a:pPr marL="342900" indent="-342900">
              <a:spcBef>
                <a:spcPts val="115"/>
              </a:spcBef>
              <a:spcAft>
                <a:spcPts val="115"/>
              </a:spcAft>
              <a:buFont typeface="+mj-lt"/>
              <a:buAutoNum type="arabicParenR"/>
            </a:pPr>
            <a:r>
              <a:rPr lang="pl-PL" sz="1500" dirty="0"/>
              <a:t>muszą być </a:t>
            </a:r>
            <a:r>
              <a:rPr lang="pl-PL" sz="1500" dirty="0">
                <a:solidFill>
                  <a:srgbClr val="24249C"/>
                </a:solidFill>
              </a:rPr>
              <a:t>niezbędne do celów realizacji projektu </a:t>
            </a:r>
            <a:r>
              <a:rPr lang="pl-PL" sz="1500" dirty="0"/>
              <a:t>lub muszą być </a:t>
            </a:r>
            <a:r>
              <a:rPr lang="pl-PL" sz="1500" dirty="0">
                <a:solidFill>
                  <a:srgbClr val="24249C"/>
                </a:solidFill>
              </a:rPr>
              <a:t>wytworzone w ramach projektu</a:t>
            </a:r>
            <a:r>
              <a:rPr lang="pl-PL" sz="1500" dirty="0"/>
              <a:t>;</a:t>
            </a:r>
          </a:p>
          <a:p>
            <a:pPr marL="342900" indent="-342900">
              <a:spcBef>
                <a:spcPts val="115"/>
              </a:spcBef>
              <a:spcAft>
                <a:spcPts val="115"/>
              </a:spcAft>
              <a:buFont typeface="+mj-lt"/>
              <a:buAutoNum type="arabicParenR"/>
            </a:pPr>
            <a:r>
              <a:rPr lang="pl-PL" sz="1500" dirty="0"/>
              <a:t>produkty wytworzone w ramach projektu, muszą poddawać się </a:t>
            </a:r>
            <a:r>
              <a:rPr lang="pl-PL" sz="1500" dirty="0">
                <a:solidFill>
                  <a:srgbClr val="24249C"/>
                </a:solidFill>
              </a:rPr>
              <a:t>identyfikacji i weryfikacji</a:t>
            </a:r>
            <a:r>
              <a:rPr lang="pl-PL" sz="1500" dirty="0"/>
              <a:t>, w szczególności muszą być poparte odpowiednią ewidencją i dokumentacją wyszczególnioną w tym dokumencie.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endParaRPr lang="pl-PL" sz="1500" dirty="0"/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500" dirty="0"/>
              <a:t>Maksymalny poziom dofinansowania kosztów kwalifikowalnych wynosi </a:t>
            </a:r>
            <a:r>
              <a:rPr lang="pl-PL" sz="1500" dirty="0">
                <a:solidFill>
                  <a:srgbClr val="24249C"/>
                </a:solidFill>
              </a:rPr>
              <a:t>79,71% </a:t>
            </a:r>
            <a:br>
              <a:rPr lang="pl-PL" sz="1500" dirty="0">
                <a:solidFill>
                  <a:srgbClr val="24249C"/>
                </a:solidFill>
              </a:rPr>
            </a:br>
            <a:r>
              <a:rPr lang="pl-PL" sz="1500" dirty="0">
                <a:solidFill>
                  <a:srgbClr val="24249C"/>
                </a:solidFill>
              </a:rPr>
              <a:t>sumy wartości stawek jednostkowych</a:t>
            </a:r>
            <a:r>
              <a:rPr lang="pl-PL" sz="1500" dirty="0"/>
              <a:t>, tj. stawka jednostkowa x intensywność </a:t>
            </a:r>
            <a:br>
              <a:rPr lang="pl-PL" sz="1500" dirty="0"/>
            </a:br>
            <a:r>
              <a:rPr lang="pl-PL" sz="1500" dirty="0"/>
              <a:t>pomocy (79,71%).</a:t>
            </a:r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F51191B9-2A96-2B90-A074-0A9848E33247}"/>
              </a:ext>
            </a:extLst>
          </p:cNvPr>
          <p:cNvSpPr/>
          <p:nvPr/>
        </p:nvSpPr>
        <p:spPr>
          <a:xfrm>
            <a:off x="6804248" y="3338275"/>
            <a:ext cx="1800200" cy="843254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rgbClr val="242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>
                <a:solidFill>
                  <a:schemeClr val="tx1"/>
                </a:solidFill>
              </a:rPr>
              <a:t>*VAT nie jest wydatkiem kwalifikowalnym i nie może być finansowany w ramach projektu</a:t>
            </a:r>
          </a:p>
        </p:txBody>
      </p:sp>
    </p:spTree>
    <p:extLst>
      <p:ext uri="{BB962C8B-B14F-4D97-AF65-F5344CB8AC3E}">
        <p14:creationId xmlns:p14="http://schemas.microsoft.com/office/powerpoint/2010/main" val="1890199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>
            <a:extLst>
              <a:ext uri="{FF2B5EF4-FFF2-40B4-BE49-F238E27FC236}">
                <a16:creationId xmlns:a16="http://schemas.microsoft.com/office/drawing/2014/main" id="{3E4CE485-D6F7-723F-AC45-9C5D78856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0341"/>
            <a:ext cx="9180512" cy="73315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7B69D4EA-66C1-BB83-F173-5CFAB756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925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BFB6FBD-3E11-C055-A59C-AED6002E630D}"/>
              </a:ext>
            </a:extLst>
          </p:cNvPr>
          <p:cNvSpPr txBox="1"/>
          <p:nvPr/>
        </p:nvSpPr>
        <p:spPr>
          <a:xfrm>
            <a:off x="179512" y="21379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Proces ustalania stawek jednostkowych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8BF2CD1-6FCC-F819-93F9-13C00974C474}"/>
              </a:ext>
            </a:extLst>
          </p:cNvPr>
          <p:cNvSpPr txBox="1"/>
          <p:nvPr/>
        </p:nvSpPr>
        <p:spPr>
          <a:xfrm>
            <a:off x="109145" y="1050821"/>
            <a:ext cx="8925710" cy="3041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15"/>
              </a:spcBef>
              <a:spcAft>
                <a:spcPts val="115"/>
              </a:spcAft>
              <a:buFont typeface="+mj-lt"/>
              <a:buAutoNum type="arabicParenR"/>
            </a:pPr>
            <a:r>
              <a:rPr lang="pl-PL" dirty="0">
                <a:solidFill>
                  <a:srgbClr val="24249C"/>
                </a:solidFill>
              </a:rPr>
              <a:t>Ustalenie kosztów jednostkowych </a:t>
            </a:r>
            <a:r>
              <a:rPr lang="pl-PL" dirty="0"/>
              <a:t>elementów składowych, procesu budowy infrastruktury dostępu do szerokopasmowego </a:t>
            </a:r>
            <a:r>
              <a:rPr lang="pl-PL" dirty="0" err="1"/>
              <a:t>internetu</a:t>
            </a:r>
            <a:r>
              <a:rPr lang="pl-PL" dirty="0"/>
              <a:t>:</a:t>
            </a:r>
          </a:p>
          <a:p>
            <a:pPr marL="800100" lvl="1" indent="-34290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dirty="0"/>
              <a:t>dane historyczne z rozstrzygniętych postępowań przetargowych;</a:t>
            </a:r>
          </a:p>
          <a:p>
            <a:pPr marL="800100" lvl="1" indent="-34290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dirty="0"/>
              <a:t>ankieta dla beneficjentów oraz izb telekomunikacyjnych zawierająca uszczegółowione pozycje kosztowe.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endParaRPr lang="pl-PL" dirty="0"/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dirty="0"/>
              <a:t>Stawka jednostkowa* została obliczona w oparciu o:</a:t>
            </a:r>
          </a:p>
          <a:p>
            <a:pPr marL="742950" lvl="1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24249C"/>
                </a:solidFill>
              </a:rPr>
              <a:t>niezbędne nakłady inwestycyjne;</a:t>
            </a:r>
          </a:p>
          <a:p>
            <a:pPr marL="742950" lvl="1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24249C"/>
                </a:solidFill>
              </a:rPr>
              <a:t>koszty operacyjne;</a:t>
            </a:r>
          </a:p>
          <a:p>
            <a:pPr marL="742950" lvl="1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24249C"/>
                </a:solidFill>
              </a:rPr>
              <a:t>prognozowane przychody.</a:t>
            </a:r>
            <a:endParaRPr lang="pl-PL" sz="1700" dirty="0">
              <a:solidFill>
                <a:srgbClr val="24249C"/>
              </a:solidFill>
            </a:endParaRPr>
          </a:p>
        </p:txBody>
      </p:sp>
      <p:sp>
        <p:nvSpPr>
          <p:cNvPr id="3" name="Prostokąt: zaokrąglone rogi 2">
            <a:extLst>
              <a:ext uri="{FF2B5EF4-FFF2-40B4-BE49-F238E27FC236}">
                <a16:creationId xmlns:a16="http://schemas.microsoft.com/office/drawing/2014/main" id="{FE715213-CE8B-B948-6A05-1A29E949006F}"/>
              </a:ext>
            </a:extLst>
          </p:cNvPr>
          <p:cNvSpPr/>
          <p:nvPr/>
        </p:nvSpPr>
        <p:spPr>
          <a:xfrm>
            <a:off x="6156176" y="2986628"/>
            <a:ext cx="1944216" cy="881265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rgbClr val="242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00" dirty="0">
                <a:solidFill>
                  <a:schemeClr val="tx1"/>
                </a:solidFill>
              </a:rPr>
              <a:t>*Do wyliczenia stawki jednostkowej przyjęto wartości netto poszczególnych kosztów.</a:t>
            </a:r>
          </a:p>
        </p:txBody>
      </p:sp>
    </p:spTree>
    <p:extLst>
      <p:ext uri="{BB962C8B-B14F-4D97-AF65-F5344CB8AC3E}">
        <p14:creationId xmlns:p14="http://schemas.microsoft.com/office/powerpoint/2010/main" val="2035162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>
            <a:extLst>
              <a:ext uri="{FF2B5EF4-FFF2-40B4-BE49-F238E27FC236}">
                <a16:creationId xmlns:a16="http://schemas.microsoft.com/office/drawing/2014/main" id="{3E4CE485-D6F7-723F-AC45-9C5D78856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0341"/>
            <a:ext cx="9180512" cy="73315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7B69D4EA-66C1-BB83-F173-5CFAB756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925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BFB6FBD-3E11-C055-A59C-AED6002E630D}"/>
              </a:ext>
            </a:extLst>
          </p:cNvPr>
          <p:cNvSpPr txBox="1"/>
          <p:nvPr/>
        </p:nvSpPr>
        <p:spPr>
          <a:xfrm>
            <a:off x="179512" y="21379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Proces ustalania stawek jednostkowych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8BF2CD1-6FCC-F819-93F9-13C00974C474}"/>
              </a:ext>
            </a:extLst>
          </p:cNvPr>
          <p:cNvSpPr txBox="1"/>
          <p:nvPr/>
        </p:nvSpPr>
        <p:spPr>
          <a:xfrm>
            <a:off x="54573" y="891411"/>
            <a:ext cx="8909916" cy="337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15"/>
              </a:spcBef>
              <a:spcAft>
                <a:spcPts val="115"/>
              </a:spcAft>
              <a:buFont typeface="+mj-lt"/>
              <a:buAutoNum type="arabicParenR" startAt="2"/>
            </a:pPr>
            <a:r>
              <a:rPr lang="pl-PL" sz="1500" dirty="0">
                <a:solidFill>
                  <a:srgbClr val="24249C"/>
                </a:solidFill>
              </a:rPr>
              <a:t>Opracowanie luki inwestycyjnej dla podłączenia pojedynczego lokalu </a:t>
            </a:r>
            <a:r>
              <a:rPr lang="pl-PL" sz="1500" dirty="0"/>
              <a:t>do sieci szerokopasmowego </a:t>
            </a:r>
            <a:r>
              <a:rPr lang="pl-PL" sz="1500" dirty="0" err="1"/>
              <a:t>intenetu</a:t>
            </a:r>
            <a:r>
              <a:rPr lang="pl-PL" sz="1500" dirty="0"/>
              <a:t> – dane niezbędne do opracowania optymalnego przebiegu sieci:</a:t>
            </a:r>
          </a:p>
          <a:p>
            <a:pPr marL="742950" lvl="1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500" dirty="0"/>
              <a:t>sieć drogowa;</a:t>
            </a:r>
          </a:p>
          <a:p>
            <a:pPr marL="742950" lvl="1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500" dirty="0"/>
              <a:t>stawki za zajęcie pasa drogowego od zarządców dróg;</a:t>
            </a:r>
          </a:p>
          <a:p>
            <a:pPr marL="742950" lvl="1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500" dirty="0"/>
              <a:t>infrastruktura kanalizacji teletechnicznej, linii napowietrznych niskich napięć, linii napowietrznych telekomunikacyjnych, linii kolejowych;</a:t>
            </a:r>
          </a:p>
          <a:p>
            <a:pPr marL="742950" lvl="1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500" dirty="0"/>
              <a:t>rzeki i cieki wodne;</a:t>
            </a:r>
          </a:p>
          <a:p>
            <a:pPr marL="742950" lvl="1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500" dirty="0"/>
              <a:t>węzły i punkty elastyczności sieci;</a:t>
            </a:r>
          </a:p>
          <a:p>
            <a:pPr marL="742950" lvl="1" indent="-2857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500" dirty="0"/>
              <a:t>informacje o budynkach.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500" dirty="0"/>
              <a:t> 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500" dirty="0"/>
              <a:t>Po zakończeniu przygotowania danych referencyjnych następuje proces trasowania i wyznaczania optymalnego przebiegu sieci, po czym szacowane są koszty budowy sieci. Dla każdego punktu adresowego wyznaczana jest luka finansowa, która oprócz CAPEX i OPEX uwzględnia potencjalne przychody ze świadczonych usług dostępu do Internetu w takim samym przedziale czasowym jak ten, dla którego liczone są koszty </a:t>
            </a:r>
            <a:r>
              <a:rPr lang="pl-PL" sz="1500" dirty="0" err="1"/>
              <a:t>opexowe</a:t>
            </a:r>
            <a:r>
              <a:rPr lang="pl-PL" sz="1500" dirty="0"/>
              <a:t>, tj. 15 lat.</a:t>
            </a:r>
          </a:p>
        </p:txBody>
      </p:sp>
    </p:spTree>
    <p:extLst>
      <p:ext uri="{BB962C8B-B14F-4D97-AF65-F5344CB8AC3E}">
        <p14:creationId xmlns:p14="http://schemas.microsoft.com/office/powerpoint/2010/main" val="3000440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>
            <a:extLst>
              <a:ext uri="{FF2B5EF4-FFF2-40B4-BE49-F238E27FC236}">
                <a16:creationId xmlns:a16="http://schemas.microsoft.com/office/drawing/2014/main" id="{3E4CE485-D6F7-723F-AC45-9C5D78856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0341"/>
            <a:ext cx="9180512" cy="73315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7B69D4EA-66C1-BB83-F173-5CFAB756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925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BFB6FBD-3E11-C055-A59C-AED6002E630D}"/>
              </a:ext>
            </a:extLst>
          </p:cNvPr>
          <p:cNvSpPr txBox="1"/>
          <p:nvPr/>
        </p:nvSpPr>
        <p:spPr>
          <a:xfrm>
            <a:off x="179512" y="21379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Proces ustalania stawek jednostkowych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8BF2CD1-6FCC-F819-93F9-13C00974C474}"/>
              </a:ext>
            </a:extLst>
          </p:cNvPr>
          <p:cNvSpPr txBox="1"/>
          <p:nvPr/>
        </p:nvSpPr>
        <p:spPr>
          <a:xfrm>
            <a:off x="109145" y="1417588"/>
            <a:ext cx="89257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15"/>
              </a:spcBef>
              <a:spcAft>
                <a:spcPts val="115"/>
              </a:spcAft>
              <a:buFont typeface="+mj-lt"/>
              <a:buAutoNum type="arabicParenR" startAt="3"/>
            </a:pPr>
            <a:r>
              <a:rPr lang="pl-PL" dirty="0">
                <a:solidFill>
                  <a:srgbClr val="24249C"/>
                </a:solidFill>
              </a:rPr>
              <a:t>Analiza oraz pogrupowanie wyników</a:t>
            </a:r>
            <a:r>
              <a:rPr lang="pl-PL" dirty="0"/>
              <a:t> do reprezentatywnych grup/kategorii:</a:t>
            </a:r>
            <a:br>
              <a:rPr lang="pl-PL" dirty="0"/>
            </a:br>
            <a:r>
              <a:rPr lang="pl-PL" dirty="0"/>
              <a:t> </a:t>
            </a:r>
            <a:br>
              <a:rPr lang="pl-PL" dirty="0"/>
            </a:br>
            <a:r>
              <a:rPr lang="pl-PL" dirty="0"/>
              <a:t>Po otrzymaniu wyników prezentujących lukę inwestycyjną dla poszczególnych punktów adresowych następuje grupowanie wszystkich punktów adresowych z całej analizowanej puli o jednakowej lub zbliżonej luce inwestycyjnej do jednej kategorii. </a:t>
            </a:r>
            <a:br>
              <a:rPr lang="pl-PL" dirty="0"/>
            </a:br>
            <a:r>
              <a:rPr lang="pl-PL" dirty="0"/>
              <a:t> </a:t>
            </a:r>
            <a:br>
              <a:rPr lang="pl-PL" dirty="0"/>
            </a:br>
            <a:r>
              <a:rPr lang="pl-PL" dirty="0"/>
              <a:t>Stawka luki inwestycyjnej dla danej kategorii określona jest jako </a:t>
            </a:r>
            <a:r>
              <a:rPr lang="pl-PL" dirty="0">
                <a:solidFill>
                  <a:srgbClr val="24249C"/>
                </a:solidFill>
              </a:rPr>
              <a:t>średnia arytmetyczna ze zbioru wszystkich punktów</a:t>
            </a:r>
            <a:r>
              <a:rPr lang="pl-PL" dirty="0"/>
              <a:t> w niej się zawierających.</a:t>
            </a:r>
          </a:p>
        </p:txBody>
      </p:sp>
    </p:spTree>
    <p:extLst>
      <p:ext uri="{BB962C8B-B14F-4D97-AF65-F5344CB8AC3E}">
        <p14:creationId xmlns:p14="http://schemas.microsoft.com/office/powerpoint/2010/main" val="3448574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>
            <a:extLst>
              <a:ext uri="{FF2B5EF4-FFF2-40B4-BE49-F238E27FC236}">
                <a16:creationId xmlns:a16="http://schemas.microsoft.com/office/drawing/2014/main" id="{3E4CE485-D6F7-723F-AC45-9C5D78856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0341"/>
            <a:ext cx="9180512" cy="73315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7B69D4EA-66C1-BB83-F173-5CFAB756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925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BFB6FBD-3E11-C055-A59C-AED6002E630D}"/>
              </a:ext>
            </a:extLst>
          </p:cNvPr>
          <p:cNvSpPr txBox="1"/>
          <p:nvPr/>
        </p:nvSpPr>
        <p:spPr>
          <a:xfrm>
            <a:off x="179512" y="213794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Wskaźniki rozliczające stawki jednostkowe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8BF2CD1-6FCC-F819-93F9-13C00974C474}"/>
              </a:ext>
            </a:extLst>
          </p:cNvPr>
          <p:cNvSpPr txBox="1"/>
          <p:nvPr/>
        </p:nvSpPr>
        <p:spPr>
          <a:xfrm>
            <a:off x="107504" y="919642"/>
            <a:ext cx="8982998" cy="349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450" dirty="0"/>
              <a:t>Wskaźniki produktu:</a:t>
            </a:r>
          </a:p>
          <a:p>
            <a:pPr marL="171450" indent="-1714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450" dirty="0"/>
              <a:t>dodatkowe lokale mieszkalne dysponujące szerokopasmowym dostępem do sieci o bardzo wysokiej przepustowości;</a:t>
            </a:r>
          </a:p>
          <a:p>
            <a:pPr marL="171450" indent="-1714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450" dirty="0"/>
              <a:t>dodatkowe przedsiębiorstwa dysponujące szerokopasmowym dostępem do sieci o bardzo wysokiej przepustowości;</a:t>
            </a:r>
          </a:p>
          <a:p>
            <a:pPr marL="171450" indent="-1714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450" dirty="0"/>
              <a:t>dodatkowe podmioty objęte dostępem do sieci szerokopasmowej o bardzo dużej przepustowości;</a:t>
            </a:r>
          </a:p>
          <a:p>
            <a:pPr marL="171450" indent="-1714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450" dirty="0"/>
              <a:t>inne podmioty publiczne.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700" dirty="0"/>
              <a:t> 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450" dirty="0"/>
              <a:t>Beneficjent będzie rozliczony wg.:</a:t>
            </a:r>
          </a:p>
          <a:p>
            <a:pPr marL="171450" indent="-1714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450" dirty="0">
                <a:solidFill>
                  <a:srgbClr val="24249C"/>
                </a:solidFill>
              </a:rPr>
              <a:t>stawki jednostkowej</a:t>
            </a:r>
            <a:r>
              <a:rPr lang="pl-PL" sz="1450" dirty="0"/>
              <a:t> określonej w dokumentacji naboru, przypisanej danemu punktowi adresowemu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450" dirty="0"/>
              <a:t>albo</a:t>
            </a:r>
          </a:p>
          <a:p>
            <a:pPr marL="171450" indent="-171450">
              <a:spcBef>
                <a:spcPts val="115"/>
              </a:spcBef>
              <a:spcAft>
                <a:spcPts val="115"/>
              </a:spcAft>
              <a:buFont typeface="Wingdings" panose="05000000000000000000" pitchFamily="2" charset="2"/>
              <a:buChar char="Ø"/>
            </a:pPr>
            <a:r>
              <a:rPr lang="pl-PL" sz="1450" dirty="0">
                <a:solidFill>
                  <a:srgbClr val="24249C"/>
                </a:solidFill>
              </a:rPr>
              <a:t>kwoty dofinansowania</a:t>
            </a:r>
            <a:r>
              <a:rPr lang="pl-PL" sz="1450" dirty="0"/>
              <a:t>, określonej w umowie o dofinansowanie, przypisanej danemu punktowi adresowemu.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700" dirty="0"/>
              <a:t> </a:t>
            </a:r>
          </a:p>
          <a:p>
            <a:pPr>
              <a:spcBef>
                <a:spcPts val="115"/>
              </a:spcBef>
              <a:spcAft>
                <a:spcPts val="115"/>
              </a:spcAft>
            </a:pPr>
            <a:r>
              <a:rPr lang="pl-PL" sz="1450" dirty="0"/>
              <a:t>W ramach poszczególnych naborów planuje się zastosowanie </a:t>
            </a:r>
            <a:r>
              <a:rPr lang="pl-PL" sz="1450" dirty="0">
                <a:solidFill>
                  <a:srgbClr val="24249C"/>
                </a:solidFill>
              </a:rPr>
              <a:t>aukcyjnych kryteriów wyboru projektów </a:t>
            </a:r>
            <a:r>
              <a:rPr lang="pl-PL" sz="1450" dirty="0"/>
              <a:t>tzn. wnioskodawcy będą mogli konkurować między sobą w ramach danego obszaru wsparcia poprzez </a:t>
            </a:r>
            <a:r>
              <a:rPr lang="pl-PL" sz="1450" dirty="0">
                <a:solidFill>
                  <a:srgbClr val="24249C"/>
                </a:solidFill>
              </a:rPr>
              <a:t>zaproponowanie własnej niższej kwoty wsparcia </a:t>
            </a:r>
            <a:r>
              <a:rPr lang="pl-PL" sz="1450" dirty="0"/>
              <a:t>dla objęcia zasięgiem danego punktu adresowego. </a:t>
            </a:r>
          </a:p>
        </p:txBody>
      </p:sp>
    </p:spTree>
    <p:extLst>
      <p:ext uri="{BB962C8B-B14F-4D97-AF65-F5344CB8AC3E}">
        <p14:creationId xmlns:p14="http://schemas.microsoft.com/office/powerpoint/2010/main" val="296533446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nstwo 2.0 2022">
      <a:dk1>
        <a:sysClr val="windowText" lastClr="000000"/>
      </a:dk1>
      <a:lt1>
        <a:sysClr val="window" lastClr="FFFFFF"/>
      </a:lt1>
      <a:dk2>
        <a:srgbClr val="1B2C40"/>
      </a:dk2>
      <a:lt2>
        <a:srgbClr val="FF0000"/>
      </a:lt2>
      <a:accent1>
        <a:srgbClr val="0070C0"/>
      </a:accent1>
      <a:accent2>
        <a:srgbClr val="FFC000"/>
      </a:accent2>
      <a:accent3>
        <a:srgbClr val="B8CCE4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iestandardowy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2365</TotalTime>
  <Words>898</Words>
  <Application>Microsoft Office PowerPoint</Application>
  <PresentationFormat>Pokaz na ekranie (16:9)</PresentationFormat>
  <Paragraphs>77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Arial</vt:lpstr>
      <vt:lpstr>Calibri</vt:lpstr>
      <vt:lpstr>Lato Light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Patrycja Kuriata</dc:creator>
  <cp:lastModifiedBy>Chełstowski Marcin</cp:lastModifiedBy>
  <cp:revision>164</cp:revision>
  <dcterms:created xsi:type="dcterms:W3CDTF">2015-09-16T07:31:42Z</dcterms:created>
  <dcterms:modified xsi:type="dcterms:W3CDTF">2023-02-28T08:28:46Z</dcterms:modified>
</cp:coreProperties>
</file>